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FDD9F5-8A6A-BAD0-1ADC-BC4A1E9A9171}" name="Melissa Seal" initials="MS" userId="S::mseal@arcutis.com::8bda55d7-824e-432f-9a38-b9ca3047729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6766" autoAdjust="0"/>
  </p:normalViewPr>
  <p:slideViewPr>
    <p:cSldViewPr snapToGrid="0">
      <p:cViewPr varScale="1">
        <p:scale>
          <a:sx n="26" d="100"/>
          <a:sy n="26" d="100"/>
        </p:scale>
        <p:origin x="2504" y="3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30" d="100"/>
          <a:sy n="130" d="100"/>
        </p:scale>
        <p:origin x="4758" y="13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64A821-727E-A0D8-3231-C9847FF93F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7C1D1B-3902-C18A-7E40-1172C03B21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45AA7-793A-4A24-9EC1-DF1FDE30468C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C81ED-E1C2-64BD-A02B-AD0EFD4297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CE509-D019-C7E8-22B2-EEBC76962E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172A5-4EB8-4117-9135-B25EAF45F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9485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680C7-1203-49E4-8843-FCBAD73F51A8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AE2B8-54B0-4F87-9762-6B69368D2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63138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1pPr>
    <a:lvl2pPr marL="485001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2pPr>
    <a:lvl3pPr marL="969997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3pPr>
    <a:lvl4pPr marL="1454997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4pPr>
    <a:lvl5pPr marL="1939993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5pPr>
    <a:lvl6pPr marL="2424983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6pPr>
    <a:lvl7pPr marL="2909978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7pPr>
    <a:lvl8pPr marL="3394980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8pPr>
    <a:lvl9pPr marL="3879975" algn="l" defTabSz="969997" rtl="0" eaLnBrk="1" latinLnBrk="0" hangingPunct="1">
      <a:defRPr sz="12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71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7244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6889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8133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071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9">
          <p15:clr>
            <a:srgbClr val="FBAE40"/>
          </p15:clr>
        </p15:guide>
        <p15:guide id="2" pos="1382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393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7942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663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2211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86858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9289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1235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9125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/>
              <a:t>Presented at the Society of Dermatology Nurse Practitioners Annual Symposium, April 20-23, 2023, Park City, Utah,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779025-254C-72EC-FE8C-54DB7368D0F2}"/>
              </a:ext>
            </a:extLst>
          </p:cNvPr>
          <p:cNvSpPr/>
          <p:nvPr userDrawn="1"/>
        </p:nvSpPr>
        <p:spPr>
          <a:xfrm>
            <a:off x="4" y="18199"/>
            <a:ext cx="43891200" cy="264459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9"/>
          </a:p>
        </p:txBody>
      </p:sp>
    </p:spTree>
    <p:extLst>
      <p:ext uri="{BB962C8B-B14F-4D97-AF65-F5344CB8AC3E}">
        <p14:creationId xmlns:p14="http://schemas.microsoft.com/office/powerpoint/2010/main" val="25564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hf sldNum="0" hdr="0" ftr="0" dt="0"/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9" userDrawn="1">
          <p15:clr>
            <a:srgbClr val="F26B43"/>
          </p15:clr>
        </p15:guide>
        <p15:guide id="2" pos="138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FF1AFA4E-B063-AEFE-E100-66FF4DC58585}"/>
              </a:ext>
            </a:extLst>
          </p:cNvPr>
          <p:cNvSpPr/>
          <p:nvPr/>
        </p:nvSpPr>
        <p:spPr>
          <a:xfrm>
            <a:off x="15367151" y="22612285"/>
            <a:ext cx="13749606" cy="7941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6" dirty="0"/>
          </a:p>
        </p:txBody>
      </p:sp>
      <p:graphicFrame>
        <p:nvGraphicFramePr>
          <p:cNvPr id="74" name="Table 62">
            <a:extLst>
              <a:ext uri="{FF2B5EF4-FFF2-40B4-BE49-F238E27FC236}">
                <a16:creationId xmlns:a16="http://schemas.microsoft.com/office/drawing/2014/main" id="{FF5A60FC-0028-8390-E00C-D79E72C24E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45172"/>
              </p:ext>
            </p:extLst>
          </p:nvPr>
        </p:nvGraphicFramePr>
        <p:xfrm>
          <a:off x="15272690" y="21499008"/>
          <a:ext cx="13844067" cy="9529083"/>
        </p:xfrm>
        <a:graphic>
          <a:graphicData uri="http://schemas.openxmlformats.org/drawingml/2006/table">
            <a:tbl>
              <a:tblPr firstRow="1"/>
              <a:tblGrid>
                <a:gridCol w="13844067">
                  <a:extLst>
                    <a:ext uri="{9D8B030D-6E8A-4147-A177-3AD203B41FA5}">
                      <a16:colId xmlns:a16="http://schemas.microsoft.com/office/drawing/2014/main" val="1239584093"/>
                    </a:ext>
                  </a:extLst>
                </a:gridCol>
              </a:tblGrid>
              <a:tr h="1357465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3700" b="1" kern="1200" dirty="0">
                          <a:solidFill>
                            <a:schemeClr val="bg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FIGURE 3. </a:t>
                      </a:r>
                      <a:r>
                        <a:rPr lang="en-GB" sz="3700" dirty="0"/>
                        <a:t>Patient/ Photo Description with </a:t>
                      </a:r>
                      <a:r>
                        <a:rPr lang="en-GB" sz="3700" dirty="0">
                          <a:solidFill>
                            <a:srgbClr val="FF0000"/>
                          </a:solidFill>
                        </a:rPr>
                        <a:t>[treatment and dose/frequency]</a:t>
                      </a:r>
                      <a:endParaRPr lang="en-GB" sz="3700" b="1" kern="1200" dirty="0">
                        <a:solidFill>
                          <a:srgbClr val="FF0000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65647" marR="310432" marT="217302" marB="217302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28987"/>
                  </a:ext>
                </a:extLst>
              </a:tr>
              <a:tr h="7966719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21917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600" kern="1200" noProof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248094" marR="248094" marT="124047" marB="124047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77312"/>
                  </a:ext>
                </a:extLst>
              </a:tr>
            </a:tbl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BD3DAAFE-DEDB-9467-9DCD-8EC69A7F6224}"/>
              </a:ext>
            </a:extLst>
          </p:cNvPr>
          <p:cNvSpPr/>
          <p:nvPr/>
        </p:nvSpPr>
        <p:spPr>
          <a:xfrm>
            <a:off x="15272689" y="13966530"/>
            <a:ext cx="13844068" cy="65016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6" dirty="0"/>
          </a:p>
        </p:txBody>
      </p:sp>
      <p:graphicFrame>
        <p:nvGraphicFramePr>
          <p:cNvPr id="17" name="Table 62">
            <a:extLst>
              <a:ext uri="{FF2B5EF4-FFF2-40B4-BE49-F238E27FC236}">
                <a16:creationId xmlns:a16="http://schemas.microsoft.com/office/drawing/2014/main" id="{D1F333C3-2890-BDC4-62D6-57EF8B268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38492"/>
              </p:ext>
            </p:extLst>
          </p:nvPr>
        </p:nvGraphicFramePr>
        <p:xfrm>
          <a:off x="15272690" y="12347492"/>
          <a:ext cx="13844068" cy="8189229"/>
        </p:xfrm>
        <a:graphic>
          <a:graphicData uri="http://schemas.openxmlformats.org/drawingml/2006/table">
            <a:tbl>
              <a:tblPr firstRow="1"/>
              <a:tblGrid>
                <a:gridCol w="13844068">
                  <a:extLst>
                    <a:ext uri="{9D8B030D-6E8A-4147-A177-3AD203B41FA5}">
                      <a16:colId xmlns:a16="http://schemas.microsoft.com/office/drawing/2014/main" val="1239584093"/>
                    </a:ext>
                  </a:extLst>
                </a:gridCol>
              </a:tblGrid>
              <a:tr h="1617828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3700" dirty="0"/>
                        <a:t>FIGURE 2. Patient/ Photo Description with </a:t>
                      </a:r>
                      <a:r>
                        <a:rPr lang="en-GB" sz="3700" dirty="0">
                          <a:solidFill>
                            <a:srgbClr val="FF0000"/>
                          </a:solidFill>
                        </a:rPr>
                        <a:t>[treatment and dose/frequency]</a:t>
                      </a:r>
                      <a:endParaRPr lang="en-GB" sz="37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465647" marR="310432" marT="217302" marB="217302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28987"/>
                  </a:ext>
                </a:extLst>
              </a:tr>
              <a:tr h="6571401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21917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900" kern="1200" noProof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248094" marR="248094" marT="124047" marB="124047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77312"/>
                  </a:ext>
                </a:extLst>
              </a:tr>
            </a:tbl>
          </a:graphicData>
        </a:graphic>
      </p:graphicFrame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1F85D5C3-7D36-94B7-D31B-F594E49529E1}"/>
              </a:ext>
            </a:extLst>
          </p:cNvPr>
          <p:cNvSpPr txBox="1">
            <a:spLocks/>
          </p:cNvSpPr>
          <p:nvPr/>
        </p:nvSpPr>
        <p:spPr>
          <a:xfrm>
            <a:off x="459759" y="10160153"/>
            <a:ext cx="13844069" cy="5315724"/>
          </a:xfrm>
          <a:prstGeom prst="rect">
            <a:avLst/>
          </a:prstGeom>
          <a:solidFill>
            <a:schemeClr val="tx2">
              <a:lumMod val="60000"/>
              <a:lumOff val="40000"/>
              <a:alpha val="16000"/>
            </a:schemeClr>
          </a:solidFill>
        </p:spPr>
        <p:txBody>
          <a:bodyPr vert="horz" wrap="square" lIns="61142" tIns="122288" rIns="61142" bIns="122288" rtlCol="0">
            <a:spAutoFit/>
          </a:bodyPr>
          <a:lstStyle>
            <a:lvl1pPr marL="0" indent="0" algn="l" defTabSz="2598926" rtl="0" eaLnBrk="1" latinLnBrk="0" hangingPunct="1">
              <a:lnSpc>
                <a:spcPct val="98000"/>
              </a:lnSpc>
              <a:spcBef>
                <a:spcPts val="1600"/>
              </a:spcBef>
              <a:spcAft>
                <a:spcPts val="0"/>
              </a:spcAft>
              <a:buClr>
                <a:srgbClr val="FFDC24"/>
              </a:buClr>
              <a:buFont typeface="Arial" panose="020B0604020202020204" pitchFamily="34" charset="0"/>
              <a:buNone/>
              <a:defRPr sz="4400" b="0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1"/>
              </a:buClr>
              <a:buFontTx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0400" indent="-23040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576000" indent="-274303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Calibri Light" panose="020F0302020204030204" pitchFamily="34" charset="0"/>
              <a:buChar char="–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901700" indent="-276225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7147047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46509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45973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045436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37901">
              <a:spcBef>
                <a:spcPts val="1070"/>
              </a:spcBef>
              <a:defRPr/>
            </a:pPr>
            <a:r>
              <a:rPr lang="en-GB" sz="4513" cap="none" dirty="0">
                <a:latin typeface="Calibri" panose="020F0502020204030204"/>
              </a:rPr>
              <a:t>INTRODUCTION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Bullets on Disease Characteristics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Bullets on Treatment options and why this is a novel and applicable approach to treating this disease</a:t>
            </a:r>
            <a:endParaRPr lang="en-US" sz="2872" baseline="300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665096" lvl="3" indent="-414462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Additional Characteristics about the treatments with referencing</a:t>
            </a:r>
            <a:r>
              <a:rPr lang="en-US" sz="2872" baseline="30000" dirty="0">
                <a:solidFill>
                  <a:schemeClr val="tx1"/>
                </a:solidFill>
                <a:ea typeface="Calibri" panose="020F0502020204030204" pitchFamily="34" charset="0"/>
              </a:rPr>
              <a:t>1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Here we report a case of </a:t>
            </a:r>
            <a:r>
              <a:rPr lang="en-US" sz="2872" dirty="0">
                <a:solidFill>
                  <a:srgbClr val="FF0000"/>
                </a:solidFill>
                <a:ea typeface="Calibri" panose="020F0502020204030204" pitchFamily="34" charset="0"/>
              </a:rPr>
              <a:t>XXXX</a:t>
            </a: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 that was successfully treated with </a:t>
            </a:r>
            <a:r>
              <a:rPr lang="en-US" sz="2872" dirty="0">
                <a:solidFill>
                  <a:srgbClr val="FF0000"/>
                </a:solidFill>
                <a:ea typeface="Calibri" panose="020F0502020204030204" pitchFamily="34" charset="0"/>
              </a:rPr>
              <a:t>XXXX</a:t>
            </a: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. 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103" name="Content Placeholder 7">
            <a:extLst>
              <a:ext uri="{FF2B5EF4-FFF2-40B4-BE49-F238E27FC236}">
                <a16:creationId xmlns:a16="http://schemas.microsoft.com/office/drawing/2014/main" id="{3A4E65E7-91C5-5BEB-7129-652A68CFDFCF}"/>
              </a:ext>
            </a:extLst>
          </p:cNvPr>
          <p:cNvSpPr txBox="1">
            <a:spLocks/>
          </p:cNvSpPr>
          <p:nvPr/>
        </p:nvSpPr>
        <p:spPr>
          <a:xfrm>
            <a:off x="459760" y="15955104"/>
            <a:ext cx="13844069" cy="52187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152859" tIns="152859" rIns="244573" bIns="214001" rtlCol="0">
            <a:noAutofit/>
          </a:bodyPr>
          <a:lstStyle>
            <a:defPPr>
              <a:defRPr lang="en-US"/>
            </a:defPPr>
            <a:lvl1pPr indent="0" defTabSz="2598926">
              <a:lnSpc>
                <a:spcPct val="100000"/>
              </a:lnSpc>
              <a:spcBef>
                <a:spcPts val="158"/>
              </a:spcBef>
              <a:spcAft>
                <a:spcPts val="300"/>
              </a:spcAft>
              <a:buClr>
                <a:srgbClr val="FFDC24"/>
              </a:buClr>
              <a:buFont typeface="Arial" panose="020B0604020202020204" pitchFamily="34" charset="0"/>
              <a:buNone/>
              <a:defRPr sz="946" b="0" i="0" u="sng" cap="all" baseline="0">
                <a:latin typeface="Calibri" panose="020F0502020204030204"/>
              </a:defRPr>
            </a:lvl1pPr>
            <a:lvl2pPr marL="0" indent="0" defTabSz="2598926">
              <a:lnSpc>
                <a:spcPct val="97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Tx/>
              <a:buNone/>
              <a:defRPr sz="3100" b="1"/>
            </a:lvl2pPr>
            <a:lvl3pPr marL="114300" lvl="2" indent="-114300" defTabSz="2598926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rgbClr val="767676"/>
              </a:buClr>
              <a:buFont typeface="Arial" panose="020B0604020202020204" pitchFamily="34" charset="0"/>
              <a:buChar char="•"/>
              <a:defRPr sz="71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76000" indent="-274303" defTabSz="2598926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Calibri Light" panose="020F0302020204030204" pitchFamily="34" charset="0"/>
              <a:buChar char="–"/>
              <a:defRPr sz="22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901700" indent="-276225" defTabSz="2598926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2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7147047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6pPr>
            <a:lvl7pPr marL="8446509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7pPr>
            <a:lvl8pPr marL="9745973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8pPr>
            <a:lvl9pPr marL="11045436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9pPr>
          </a:lstStyle>
          <a:p>
            <a:pPr defTabSz="1737901">
              <a:lnSpc>
                <a:spcPct val="98000"/>
              </a:lnSpc>
              <a:spcBef>
                <a:spcPts val="1070"/>
              </a:spcBef>
              <a:spcAft>
                <a:spcPts val="0"/>
              </a:spcAft>
              <a:defRPr/>
            </a:pPr>
            <a:r>
              <a:rPr lang="en-US" sz="4513" u="none" cap="none" dirty="0"/>
              <a:t>CASE PRESENTATION</a:t>
            </a:r>
          </a:p>
          <a:p>
            <a:pPr lvl="2"/>
            <a:r>
              <a:rPr lang="en-US" sz="2872" dirty="0"/>
              <a:t>Provide bullets, a paragraph, or a timeline about the case presentation, prior treatments considered and used, and any other relevant details.</a:t>
            </a:r>
          </a:p>
          <a:p>
            <a:pPr lvl="2"/>
            <a:r>
              <a:rPr lang="en-US" sz="2872" dirty="0"/>
              <a:t>If relevant, include a photo at presentation (FIGURE 1).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DC62534-E9AE-F77C-B8C1-A5B78192663E}"/>
              </a:ext>
            </a:extLst>
          </p:cNvPr>
          <p:cNvSpPr txBox="1">
            <a:spLocks/>
          </p:cNvSpPr>
          <p:nvPr/>
        </p:nvSpPr>
        <p:spPr>
          <a:xfrm>
            <a:off x="29728196" y="10733325"/>
            <a:ext cx="13703242" cy="43259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152859" tIns="152859" rIns="244573" bIns="214001" rtlCol="0">
            <a:noAutofit/>
          </a:bodyPr>
          <a:lstStyle>
            <a:lvl1pPr marL="0" indent="0" algn="l" defTabSz="2598926" rtl="0" eaLnBrk="1" latinLnBrk="0" hangingPunct="1">
              <a:lnSpc>
                <a:spcPct val="97000"/>
              </a:lnSpc>
              <a:spcBef>
                <a:spcPts val="1600"/>
              </a:spcBef>
              <a:spcAft>
                <a:spcPts val="0"/>
              </a:spcAft>
              <a:buClr>
                <a:srgbClr val="FFDC24"/>
              </a:buClr>
              <a:buFont typeface="Arial" panose="020B0604020202020204" pitchFamily="34" charset="0"/>
              <a:buNone/>
              <a:defRPr sz="4400" b="0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2598926" rtl="0" eaLnBrk="1" latinLnBrk="0" hangingPunct="1">
              <a:lnSpc>
                <a:spcPct val="97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Tx/>
              <a:buNone/>
              <a:defRPr sz="3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0400" indent="-230400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576000" indent="-274303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Calibri Light" panose="020F0302020204030204" pitchFamily="34" charset="0"/>
              <a:buChar char="–"/>
              <a:defRPr sz="22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901700" indent="-276225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7147047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46509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45973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045436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536"/>
              </a:spcBef>
              <a:spcAft>
                <a:spcPts val="1018"/>
              </a:spcAft>
              <a:defRPr/>
            </a:pPr>
            <a:r>
              <a:rPr lang="en-US" sz="4513" cap="none" dirty="0">
                <a:latin typeface="Calibri" panose="020F0502020204030204"/>
              </a:rPr>
              <a:t>CONCLUSIONS</a:t>
            </a:r>
          </a:p>
          <a:p>
            <a:pPr marL="276307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72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1</a:t>
            </a:r>
          </a:p>
          <a:p>
            <a:pPr marL="276307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72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2</a:t>
            </a:r>
          </a:p>
          <a:p>
            <a:pPr marL="276307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72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</a:t>
            </a:r>
            <a:r>
              <a:rPr lang="en-US" sz="2872" dirty="0"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3282" dirty="0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  <a:p>
            <a:pPr marL="154071" lvl="2" indent="-154071" defTabSz="1737901">
              <a:spcAft>
                <a:spcPts val="200"/>
              </a:spcAft>
              <a:buClr>
                <a:srgbClr val="626262"/>
              </a:buClr>
              <a:defRPr/>
            </a:pPr>
            <a:endParaRPr lang="en-US" sz="1641" dirty="0">
              <a:solidFill>
                <a:srgbClr val="595959"/>
              </a:solidFill>
            </a:endParaRP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4EB717C3-97A9-7EF3-6D73-E5F89C87BC46}"/>
              </a:ext>
            </a:extLst>
          </p:cNvPr>
          <p:cNvSpPr txBox="1">
            <a:spLocks/>
          </p:cNvSpPr>
          <p:nvPr/>
        </p:nvSpPr>
        <p:spPr>
          <a:xfrm>
            <a:off x="29728197" y="25878209"/>
            <a:ext cx="13703242" cy="3121333"/>
          </a:xfrm>
          <a:prstGeom prst="rect">
            <a:avLst/>
          </a:prstGeom>
        </p:spPr>
        <p:txBody>
          <a:bodyPr vert="horz" wrap="square" lIns="61142" tIns="152859" rIns="61142" bIns="0" rtlCol="0" anchor="b" anchorCtr="0">
            <a:noAutofit/>
          </a:bodyPr>
          <a:lstStyle>
            <a:lvl1pPr marL="0" indent="0" algn="l" defTabSz="2598926" rtl="0" eaLnBrk="1" latinLnBrk="0" hangingPunct="1">
              <a:lnSpc>
                <a:spcPct val="97000"/>
              </a:lnSpc>
              <a:spcBef>
                <a:spcPts val="600"/>
              </a:spcBef>
              <a:spcAft>
                <a:spcPts val="300"/>
              </a:spcAft>
              <a:buClr>
                <a:srgbClr val="FFDC24"/>
              </a:buClr>
              <a:buFont typeface="Arial" panose="020B0604020202020204" pitchFamily="34" charset="0"/>
              <a:buNone/>
              <a:defRPr sz="3000" b="0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342900" algn="l" defTabSz="2598926" rtl="0" eaLnBrk="1" latinLnBrk="0" hangingPunct="1">
              <a:lnSpc>
                <a:spcPct val="97000"/>
              </a:lnSpc>
              <a:spcBef>
                <a:spcPts val="0"/>
              </a:spcBef>
              <a:spcAft>
                <a:spcPts val="200"/>
              </a:spcAft>
              <a:buClr>
                <a:schemeClr val="tx1"/>
              </a:buClr>
              <a:buFont typeface="+mj-lt"/>
              <a:buAutoNum type="arabicPeriod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0400" indent="-230400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2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576000" indent="-274303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Calibri Light" panose="020F0302020204030204" pitchFamily="34" charset="0"/>
              <a:buChar char="–"/>
              <a:defRPr sz="22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901700" indent="-276225" algn="l" defTabSz="2598926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7147047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46509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45973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045436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536"/>
              </a:spcBef>
            </a:pPr>
            <a:r>
              <a:rPr lang="en-GB" sz="3282" dirty="0">
                <a:latin typeface="Calibri" panose="020F0502020204030204"/>
              </a:rPr>
              <a:t>Disclosures</a:t>
            </a:r>
          </a:p>
          <a:p>
            <a:pPr marL="0" lvl="2" indent="0" defTabSz="1737901">
              <a:lnSpc>
                <a:spcPct val="100000"/>
              </a:lnSpc>
              <a:spcAft>
                <a:spcPts val="132"/>
              </a:spcAft>
              <a:buClr>
                <a:srgbClr val="767676"/>
              </a:buClr>
              <a:buNone/>
              <a:defRPr/>
            </a:pPr>
            <a:r>
              <a:rPr lang="en-GB" sz="2461" dirty="0">
                <a:solidFill>
                  <a:schemeClr val="tx1"/>
                </a:solidFill>
              </a:rPr>
              <a:t>Author Initials  is a consultant for</a:t>
            </a:r>
            <a:r>
              <a:rPr lang="en-GB" sz="2461" dirty="0">
                <a:solidFill>
                  <a:srgbClr val="FF0000"/>
                </a:solidFill>
              </a:rPr>
              <a:t> [relevant company for products highlighted in the poster]</a:t>
            </a:r>
            <a:r>
              <a:rPr lang="en-GB" sz="2461" dirty="0">
                <a:solidFill>
                  <a:schemeClr val="tx1"/>
                </a:solidFill>
              </a:rPr>
              <a:t>.  Additional disclosures are available upon request. Medical writing support was provided </a:t>
            </a:r>
            <a:r>
              <a:rPr lang="en-GB" sz="2461" dirty="0">
                <a:solidFill>
                  <a:srgbClr val="FF0000"/>
                </a:solidFill>
              </a:rPr>
              <a:t>[INSERT company or person providing support]. 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F6611D5-2699-C8C1-7A00-732E36716AA5}"/>
              </a:ext>
            </a:extLst>
          </p:cNvPr>
          <p:cNvSpPr txBox="1">
            <a:spLocks/>
          </p:cNvSpPr>
          <p:nvPr/>
        </p:nvSpPr>
        <p:spPr>
          <a:xfrm>
            <a:off x="-36851" y="31907678"/>
            <a:ext cx="43964901" cy="101072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7" dirty="0">
                <a:solidFill>
                  <a:schemeClr val="bg1"/>
                </a:solidFill>
              </a:rPr>
              <a:t>PRESENTED AT THE EUROPEAN ACADEMY OF DERMATOLOGY AND VENEREOLOGY (EADV) CONGRESS, SEPTEMBER 25-28, 2024, AMSTERDAM, NETHERLANDS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EFA6EF-89E7-9C6B-D652-EC70DBBC218C}"/>
              </a:ext>
            </a:extLst>
          </p:cNvPr>
          <p:cNvSpPr txBox="1"/>
          <p:nvPr/>
        </p:nvSpPr>
        <p:spPr>
          <a:xfrm>
            <a:off x="1249358" y="-245275"/>
            <a:ext cx="42284320" cy="1484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8205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 Here</a:t>
            </a:r>
            <a:endParaRPr lang="en-US" sz="8205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F12A33-8107-EC2E-47BC-FE6B978B54B9}"/>
              </a:ext>
            </a:extLst>
          </p:cNvPr>
          <p:cNvSpPr txBox="1"/>
          <p:nvPr/>
        </p:nvSpPr>
        <p:spPr>
          <a:xfrm>
            <a:off x="1249358" y="927157"/>
            <a:ext cx="42715543" cy="1777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737901">
              <a:lnSpc>
                <a:spcPct val="97000"/>
              </a:lnSpc>
              <a:spcBef>
                <a:spcPts val="1070"/>
              </a:spcBef>
              <a:spcAft>
                <a:spcPts val="269"/>
              </a:spcAft>
              <a:buClr>
                <a:srgbClr val="FFDC24"/>
              </a:buClr>
              <a:defRPr/>
            </a:pPr>
            <a:r>
              <a:rPr lang="en-US" sz="7384" dirty="0">
                <a:solidFill>
                  <a:schemeClr val="bg1"/>
                </a:solidFill>
                <a:latin typeface="Calibri" panose="020F0502020204030204"/>
              </a:rPr>
              <a:t>Author name, Degree</a:t>
            </a:r>
            <a:r>
              <a:rPr lang="en-US" sz="7384" baseline="30000" dirty="0">
                <a:solidFill>
                  <a:schemeClr val="bg1"/>
                </a:solidFill>
                <a:latin typeface="Calibri" panose="020F0502020204030204"/>
              </a:rPr>
              <a:t>1</a:t>
            </a:r>
          </a:p>
          <a:p>
            <a:pPr marL="0" lvl="1" algn="ctr" defTabSz="1737901">
              <a:lnSpc>
                <a:spcPct val="97000"/>
              </a:lnSpc>
              <a:spcBef>
                <a:spcPts val="269"/>
              </a:spcBef>
              <a:spcAft>
                <a:spcPts val="269"/>
              </a:spcAft>
              <a:buClr>
                <a:srgbClr val="FCE000"/>
              </a:buClr>
              <a:defRPr/>
            </a:pPr>
            <a:r>
              <a:rPr lang="en-US" sz="3191" baseline="30000" dirty="0">
                <a:solidFill>
                  <a:schemeClr val="bg1"/>
                </a:solidFill>
                <a:latin typeface="Calibri" panose="020F0502020204030204"/>
              </a:rPr>
              <a:t>1</a:t>
            </a:r>
            <a:r>
              <a:rPr lang="en-US" sz="3191" dirty="0">
                <a:solidFill>
                  <a:schemeClr val="bg1"/>
                </a:solidFill>
                <a:latin typeface="Calibri" panose="020F0502020204030204"/>
              </a:rPr>
              <a:t>Affiliation, Address </a:t>
            </a:r>
            <a:r>
              <a:rPr lang="en-US" sz="3191" dirty="0">
                <a:solidFill>
                  <a:srgbClr val="FF0000"/>
                </a:solidFill>
                <a:latin typeface="Calibri" panose="020F0502020204030204"/>
              </a:rPr>
              <a:t>[this can include multiple affiliations to accommodate the different authors; different conferences may have different formats for the affiliation]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5B8793-6F36-215D-D94A-697C3C6AB0C2}"/>
              </a:ext>
            </a:extLst>
          </p:cNvPr>
          <p:cNvSpPr txBox="1"/>
          <p:nvPr/>
        </p:nvSpPr>
        <p:spPr>
          <a:xfrm>
            <a:off x="29728197" y="21733469"/>
            <a:ext cx="13703242" cy="1344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7901">
              <a:lnSpc>
                <a:spcPct val="98000"/>
              </a:lnSpc>
              <a:spcBef>
                <a:spcPts val="1070"/>
              </a:spcBef>
              <a:buClr>
                <a:srgbClr val="FFDC24"/>
              </a:buClr>
              <a:defRPr/>
            </a:pPr>
            <a:r>
              <a:rPr lang="en-GB" sz="3282" dirty="0">
                <a:latin typeface="Calibri" panose="020F0502020204030204"/>
              </a:rPr>
              <a:t>REFERENCES</a:t>
            </a:r>
            <a:r>
              <a:rPr lang="en-GB" sz="3211" dirty="0">
                <a:latin typeface="Calibri" panose="020F0502020204030204"/>
              </a:rPr>
              <a:t> </a:t>
            </a:r>
            <a:r>
              <a:rPr lang="en-GB" sz="3211" dirty="0">
                <a:solidFill>
                  <a:srgbClr val="FF0000"/>
                </a:solidFill>
                <a:latin typeface="Calibri" panose="020F0502020204030204"/>
              </a:rPr>
              <a:t>(formatting is below but may vary based on the congress guidelines)</a:t>
            </a:r>
          </a:p>
          <a:p>
            <a:r>
              <a:rPr lang="en-GB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1. Author last name, first/middle Initials, et al. </a:t>
            </a:r>
            <a:r>
              <a:rPr lang="en-US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Journal Abbreviation. </a:t>
            </a:r>
            <a:r>
              <a:rPr lang="en-US" sz="246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Year.Volume:Page</a:t>
            </a:r>
            <a:r>
              <a:rPr lang="en-US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 number range.  2. </a:t>
            </a:r>
            <a:r>
              <a:rPr lang="en-GB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 last name, first/middle Initials, et al. </a:t>
            </a:r>
            <a:r>
              <a:rPr lang="en-US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Journal Abbreviation. </a:t>
            </a:r>
            <a:r>
              <a:rPr lang="en-US" sz="246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Year.Volume:Page</a:t>
            </a:r>
            <a:r>
              <a:rPr lang="en-US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 number range</a:t>
            </a:r>
            <a:r>
              <a:rPr lang="nl-NL" sz="246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sz="246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43C32260-D770-E5BD-223B-1E72B0FF30D7}"/>
              </a:ext>
            </a:extLst>
          </p:cNvPr>
          <p:cNvSpPr txBox="1">
            <a:spLocks/>
          </p:cNvSpPr>
          <p:nvPr/>
        </p:nvSpPr>
        <p:spPr>
          <a:xfrm>
            <a:off x="459759" y="21733469"/>
            <a:ext cx="13844069" cy="9474491"/>
          </a:xfrm>
          <a:prstGeom prst="rect">
            <a:avLst/>
          </a:prstGeom>
          <a:solidFill>
            <a:schemeClr val="tx2">
              <a:lumMod val="60000"/>
              <a:lumOff val="40000"/>
              <a:alpha val="16000"/>
            </a:schemeClr>
          </a:solidFill>
        </p:spPr>
        <p:txBody>
          <a:bodyPr vert="horz" wrap="square" lIns="61142" tIns="122288" rIns="61142" bIns="122288" rtlCol="0">
            <a:spAutoFit/>
          </a:bodyPr>
          <a:lstStyle>
            <a:lvl1pPr marL="0" indent="0" algn="l" defTabSz="2598926" rtl="0" eaLnBrk="1" latinLnBrk="0" hangingPunct="1">
              <a:lnSpc>
                <a:spcPct val="98000"/>
              </a:lnSpc>
              <a:spcBef>
                <a:spcPts val="1600"/>
              </a:spcBef>
              <a:spcAft>
                <a:spcPts val="0"/>
              </a:spcAft>
              <a:buClr>
                <a:srgbClr val="FFDC24"/>
              </a:buClr>
              <a:buFont typeface="Arial" panose="020B0604020202020204" pitchFamily="34" charset="0"/>
              <a:buNone/>
              <a:defRPr sz="4400" b="0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1"/>
              </a:buClr>
              <a:buFontTx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0400" indent="-23040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576000" indent="-274303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Calibri Light" panose="020F0302020204030204" pitchFamily="34" charset="0"/>
              <a:buChar char="–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901700" indent="-276225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7147047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46509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45973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045436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37901">
              <a:spcBef>
                <a:spcPts val="1070"/>
              </a:spcBef>
              <a:defRPr/>
            </a:pPr>
            <a:r>
              <a:rPr lang="en-GB" sz="4513" cap="none" dirty="0">
                <a:latin typeface="Calibri" panose="020F0502020204030204"/>
              </a:rPr>
              <a:t>CASE DETAILS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Outline any details of patient workup or preparation 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GB" sz="2872" dirty="0">
                <a:solidFill>
                  <a:schemeClr val="tx1"/>
                </a:solidFill>
              </a:rPr>
              <a:t>Provide details of the case as it has been managed with the current treatment being highlighted (FIGURE 2) and include additional photos as appropriate  (FIGURE 3)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</a:rPr>
              <a:t>Details should include both efficacy observed and any side effects or adverse events noted for completeness and transparency</a:t>
            </a:r>
            <a:r>
              <a:rPr lang="en-US" sz="3282" dirty="0">
                <a:solidFill>
                  <a:schemeClr val="tx1"/>
                </a:solidFill>
              </a:rPr>
              <a:t>.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0" lvl="2" indent="0">
              <a:lnSpc>
                <a:spcPct val="100000"/>
              </a:lnSpc>
              <a:buClr>
                <a:srgbClr val="767676"/>
              </a:buClr>
              <a:buNone/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3282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GB" sz="3282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79F43D-2192-AE43-DC0A-67FE2286749B}"/>
              </a:ext>
            </a:extLst>
          </p:cNvPr>
          <p:cNvSpPr txBox="1"/>
          <p:nvPr/>
        </p:nvSpPr>
        <p:spPr>
          <a:xfrm>
            <a:off x="15475342" y="14025304"/>
            <a:ext cx="13641415" cy="627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481" b="1" dirty="0">
                <a:solidFill>
                  <a:schemeClr val="bg1"/>
                </a:solidFill>
              </a:rPr>
              <a:t>Patient Photo Label (Before +/- date)</a:t>
            </a:r>
          </a:p>
        </p:txBody>
      </p:sp>
      <p:graphicFrame>
        <p:nvGraphicFramePr>
          <p:cNvPr id="72" name="Table 62">
            <a:extLst>
              <a:ext uri="{FF2B5EF4-FFF2-40B4-BE49-F238E27FC236}">
                <a16:creationId xmlns:a16="http://schemas.microsoft.com/office/drawing/2014/main" id="{2CC2DA54-AFA8-A80D-B3FA-17ECA88185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90559"/>
              </p:ext>
            </p:extLst>
          </p:nvPr>
        </p:nvGraphicFramePr>
        <p:xfrm>
          <a:off x="14915267" y="3273922"/>
          <a:ext cx="14201492" cy="8598928"/>
        </p:xfrm>
        <a:graphic>
          <a:graphicData uri="http://schemas.openxmlformats.org/drawingml/2006/table">
            <a:tbl>
              <a:tblPr firstRow="1"/>
              <a:tblGrid>
                <a:gridCol w="14201492">
                  <a:extLst>
                    <a:ext uri="{9D8B030D-6E8A-4147-A177-3AD203B41FA5}">
                      <a16:colId xmlns:a16="http://schemas.microsoft.com/office/drawing/2014/main" val="1239584093"/>
                    </a:ext>
                  </a:extLst>
                </a:gridCol>
              </a:tblGrid>
              <a:tr h="2056519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3200" dirty="0"/>
                        <a:t>FIGURE 1. Presentation of XXX disease and any other characteristics that are relevant </a:t>
                      </a:r>
                      <a:endParaRPr lang="en-GB" sz="3200" baseline="0" dirty="0"/>
                    </a:p>
                  </a:txBody>
                  <a:tcPr marL="465647" marR="310432" marT="217302" marB="217302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28987"/>
                  </a:ext>
                </a:extLst>
              </a:tr>
              <a:tr h="6542409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21917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600" kern="1200" noProof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248094" marR="248094" marT="124047" marB="124047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77312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1D07FBF-EA02-8CF4-5CEC-E04A9D891FCB}"/>
              </a:ext>
            </a:extLst>
          </p:cNvPr>
          <p:cNvSpPr txBox="1"/>
          <p:nvPr/>
        </p:nvSpPr>
        <p:spPr>
          <a:xfrm>
            <a:off x="15367150" y="23022613"/>
            <a:ext cx="13749607" cy="627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481" b="1" dirty="0">
                <a:solidFill>
                  <a:schemeClr val="bg1"/>
                </a:solidFill>
              </a:rPr>
              <a:t>Patient Photo Label (After +/- date)</a:t>
            </a:r>
          </a:p>
        </p:txBody>
      </p:sp>
      <p:sp>
        <p:nvSpPr>
          <p:cNvPr id="28" name="Text Placeholder 1">
            <a:extLst>
              <a:ext uri="{FF2B5EF4-FFF2-40B4-BE49-F238E27FC236}">
                <a16:creationId xmlns:a16="http://schemas.microsoft.com/office/drawing/2014/main" id="{624BDD83-4A19-DAD0-826A-1A427C46CA9D}"/>
              </a:ext>
            </a:extLst>
          </p:cNvPr>
          <p:cNvSpPr txBox="1">
            <a:spLocks/>
          </p:cNvSpPr>
          <p:nvPr/>
        </p:nvSpPr>
        <p:spPr>
          <a:xfrm>
            <a:off x="459760" y="3014225"/>
            <a:ext cx="13844069" cy="6795552"/>
          </a:xfrm>
          <a:prstGeom prst="rect">
            <a:avLst/>
          </a:prstGeom>
          <a:solidFill>
            <a:srgbClr val="DEEBF7"/>
          </a:solidFill>
        </p:spPr>
        <p:txBody>
          <a:bodyPr vert="horz" wrap="square" lIns="61142" tIns="122288" rIns="61142" bIns="122288" rtlCol="0">
            <a:spAutoFit/>
          </a:bodyPr>
          <a:lstStyle>
            <a:lvl1pPr marL="0" indent="0" algn="l" defTabSz="2598926" rtl="0" eaLnBrk="1" latinLnBrk="0" hangingPunct="1">
              <a:lnSpc>
                <a:spcPct val="98000"/>
              </a:lnSpc>
              <a:spcBef>
                <a:spcPts val="1600"/>
              </a:spcBef>
              <a:spcAft>
                <a:spcPts val="0"/>
              </a:spcAft>
              <a:buClr>
                <a:srgbClr val="FFDC24"/>
              </a:buClr>
              <a:buFont typeface="Arial" panose="020B0604020202020204" pitchFamily="34" charset="0"/>
              <a:buNone/>
              <a:defRPr sz="4400" b="0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1"/>
              </a:buClr>
              <a:buFontTx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0400" indent="-230400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576000" indent="-274303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Calibri Light" panose="020F0302020204030204" pitchFamily="34" charset="0"/>
              <a:buChar char="–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901700" indent="-276225" algn="l" defTabSz="2598926" rtl="0" eaLnBrk="1" latinLnBrk="0" hangingPunct="1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 kern="1200">
                <a:solidFill>
                  <a:schemeClr val="tx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7147047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46509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45973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045436" indent="-649732" algn="l" defTabSz="2598926" rtl="0" eaLnBrk="1" latinLnBrk="0" hangingPunct="1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37901">
              <a:spcBef>
                <a:spcPts val="1070"/>
              </a:spcBef>
              <a:defRPr/>
            </a:pPr>
            <a:r>
              <a:rPr lang="en-GB" sz="4513" cap="none" dirty="0">
                <a:latin typeface="Calibri" panose="020F0502020204030204"/>
              </a:rPr>
              <a:t>ABSTRACT</a:t>
            </a:r>
            <a:endParaRPr lang="en-GB" sz="4513" cap="none" dirty="0"/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r>
              <a:rPr lang="en-US" sz="2872" dirty="0">
                <a:solidFill>
                  <a:schemeClr val="tx1"/>
                </a:solidFill>
                <a:ea typeface="Calibri" panose="020F0502020204030204" pitchFamily="34" charset="0"/>
              </a:rPr>
              <a:t>Some conferences require the abstract to be inserted here.  Refer to the conference guidelines on inclusion and font size.</a:t>
            </a: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0" lvl="2" indent="0">
              <a:lnSpc>
                <a:spcPct val="100000"/>
              </a:lnSpc>
              <a:buClr>
                <a:srgbClr val="767676"/>
              </a:buClr>
              <a:buNone/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387984" lvl="2" indent="-387984">
              <a:lnSpc>
                <a:spcPct val="100000"/>
              </a:lnSpc>
              <a:buClr>
                <a:srgbClr val="767676"/>
              </a:buClr>
            </a:pPr>
            <a:endParaRPr lang="en-US" sz="2872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1219A11-92EF-404A-FDE2-8BF5BF4BE72A}"/>
              </a:ext>
            </a:extLst>
          </p:cNvPr>
          <p:cNvSpPr txBox="1"/>
          <p:nvPr/>
        </p:nvSpPr>
        <p:spPr>
          <a:xfrm>
            <a:off x="44048022" y="5819858"/>
            <a:ext cx="17621167" cy="202952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82" dirty="0"/>
              <a:t>The key is to set the correct slide size </a:t>
            </a:r>
            <a:r>
              <a:rPr lang="en-US" sz="3282" b="1" dirty="0"/>
              <a:t>before</a:t>
            </a:r>
            <a:r>
              <a:rPr lang="en-US" sz="3282" dirty="0"/>
              <a:t> adding any content to avoid distortion or scaling issues later.</a:t>
            </a:r>
          </a:p>
          <a:p>
            <a:pPr>
              <a:buNone/>
            </a:pPr>
            <a:r>
              <a:rPr lang="en-US" sz="3282" b="1" dirty="0"/>
              <a:t>1. Always Check the Conference Guidelines First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Every medical conference may specify exact poster dimensions, orientation, or board sizes.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Look in the presenter guidelines or abstract submission portal for required/maximum sizes.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Common sizes in medical and scientific fields include: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b="1" dirty="0"/>
              <a:t>36" × 48"</a:t>
            </a:r>
            <a:r>
              <a:rPr lang="en-US" sz="3282" dirty="0"/>
              <a:t> (height × width, portrait or landscape)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b="1" dirty="0"/>
              <a:t>48" × 36"</a:t>
            </a:r>
            <a:r>
              <a:rPr lang="en-US" sz="3282" dirty="0"/>
              <a:t> (landscape, very common)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b="1" dirty="0"/>
              <a:t>42" × 56"</a:t>
            </a:r>
            <a:r>
              <a:rPr lang="en-US" sz="3282" dirty="0"/>
              <a:t> or similar variations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Orientation is usually </a:t>
            </a:r>
            <a:r>
              <a:rPr lang="en-US" sz="3282" b="1" dirty="0"/>
              <a:t>landscape</a:t>
            </a:r>
            <a:r>
              <a:rPr lang="en-US" sz="3282" dirty="0"/>
              <a:t> (wider than tall) for better readability in 3–4 columns.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If no size is specified, </a:t>
            </a:r>
            <a:r>
              <a:rPr lang="en-US" sz="3282" b="1" dirty="0"/>
              <a:t>36" × 48"</a:t>
            </a:r>
            <a:r>
              <a:rPr lang="en-US" sz="3282" dirty="0"/>
              <a:t> or </a:t>
            </a:r>
            <a:r>
              <a:rPr lang="en-US" sz="3282" b="1" dirty="0"/>
              <a:t>48" × 36"</a:t>
            </a:r>
            <a:r>
              <a:rPr lang="en-US" sz="3282" dirty="0"/>
              <a:t> is a safe default for most U.S.-based medical conferences.</a:t>
            </a:r>
          </a:p>
          <a:p>
            <a:pPr>
              <a:buNone/>
            </a:pPr>
            <a:r>
              <a:rPr lang="en-US" sz="3282" b="1" dirty="0"/>
              <a:t>2. Set the Custom Slide Size in PowerPoint</a:t>
            </a:r>
          </a:p>
          <a:p>
            <a:pPr>
              <a:buNone/>
            </a:pPr>
            <a:r>
              <a:rPr lang="en-US" sz="3282" dirty="0"/>
              <a:t>PowerPoint limits slide dimensions to a maximum of </a:t>
            </a:r>
            <a:r>
              <a:rPr lang="en-US" sz="3282" b="1" dirty="0"/>
              <a:t>56 inches</a:t>
            </a:r>
            <a:r>
              <a:rPr lang="en-US" sz="3282" dirty="0"/>
              <a:t> on any side.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Open PowerPoint and start a new blank presentation (or use a scientific poster template if available).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Go to the </a:t>
            </a:r>
            <a:r>
              <a:rPr lang="en-US" sz="3282" b="1" dirty="0"/>
              <a:t>Design</a:t>
            </a:r>
            <a:r>
              <a:rPr lang="en-US" sz="3282" dirty="0"/>
              <a:t> tab in the ribbon.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Click </a:t>
            </a:r>
            <a:r>
              <a:rPr lang="en-US" sz="3282" b="1" dirty="0"/>
              <a:t>Slide Size</a:t>
            </a:r>
            <a:r>
              <a:rPr lang="en-US" sz="3282" dirty="0"/>
              <a:t> (or </a:t>
            </a:r>
            <a:r>
              <a:rPr lang="en-US" sz="3282" b="1" dirty="0"/>
              <a:t>Page Setup</a:t>
            </a:r>
            <a:r>
              <a:rPr lang="en-US" sz="3282" dirty="0"/>
              <a:t> in older versions) → </a:t>
            </a:r>
            <a:r>
              <a:rPr lang="en-US" sz="3282" b="1" dirty="0"/>
              <a:t>Custom Slide Size</a:t>
            </a:r>
            <a:r>
              <a:rPr lang="en-US" sz="3282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In the dialog box: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dirty="0"/>
              <a:t>Set </a:t>
            </a:r>
            <a:r>
              <a:rPr lang="en-US" sz="3282" b="1" dirty="0"/>
              <a:t>Slides sized for: Custom</a:t>
            </a:r>
            <a:r>
              <a:rPr lang="en-US" sz="3282" dirty="0"/>
              <a:t>.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dirty="0"/>
              <a:t>Enter your </a:t>
            </a:r>
            <a:r>
              <a:rPr lang="en-US" sz="3282" b="1" dirty="0"/>
              <a:t>Width</a:t>
            </a:r>
            <a:r>
              <a:rPr lang="en-US" sz="3282" dirty="0"/>
              <a:t> and </a:t>
            </a:r>
            <a:r>
              <a:rPr lang="en-US" sz="3282" b="1" dirty="0"/>
              <a:t>Height</a:t>
            </a:r>
            <a:r>
              <a:rPr lang="en-US" sz="3282" dirty="0"/>
              <a:t> in inches (e.g., Width: 48 inches, Height: 36 inches).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dirty="0"/>
              <a:t>Choose </a:t>
            </a:r>
            <a:r>
              <a:rPr lang="en-US" sz="3282" b="1" dirty="0"/>
              <a:t>Landscape</a:t>
            </a:r>
            <a:r>
              <a:rPr lang="en-US" sz="3282" dirty="0"/>
              <a:t> orientation (recommended for most posters).</a:t>
            </a:r>
          </a:p>
          <a:p>
            <a:pPr marL="761985" lvl="1" indent="-293073">
              <a:buFont typeface="Arial" panose="020B0604020202020204" pitchFamily="34" charset="0"/>
              <a:buChar char="•"/>
            </a:pPr>
            <a:r>
              <a:rPr lang="en-US" sz="3282" dirty="0"/>
              <a:t>If prompted to scale content, select </a:t>
            </a:r>
            <a:r>
              <a:rPr lang="en-US" sz="3282" b="1" dirty="0"/>
              <a:t>Ensure Fit</a:t>
            </a:r>
            <a:r>
              <a:rPr lang="en-US" sz="3282" dirty="0"/>
              <a:t> or </a:t>
            </a:r>
            <a:r>
              <a:rPr lang="en-US" sz="3282" b="1" dirty="0"/>
              <a:t>Maximize</a:t>
            </a:r>
            <a:r>
              <a:rPr lang="en-US" sz="3282" dirty="0"/>
              <a:t> (doesn't matter if the slide is blank).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Click </a:t>
            </a:r>
            <a:r>
              <a:rPr lang="en-US" sz="3282" b="1" dirty="0"/>
              <a:t>OK</a:t>
            </a:r>
            <a:r>
              <a:rPr lang="en-US" sz="3282" dirty="0"/>
              <a:t>.</a:t>
            </a:r>
          </a:p>
          <a:p>
            <a:pPr>
              <a:buNone/>
            </a:pPr>
            <a:r>
              <a:rPr lang="en-US" sz="3282" b="1" dirty="0"/>
              <a:t>Tip for larger posters:</a:t>
            </a:r>
            <a:r>
              <a:rPr lang="en-US" sz="3282" dirty="0"/>
              <a:t> If the conference requires a size exceeding 56" on one side (rare), design at </a:t>
            </a:r>
            <a:r>
              <a:rPr lang="en-US" sz="3282" b="1" dirty="0"/>
              <a:t>half scale</a:t>
            </a:r>
            <a:r>
              <a:rPr lang="en-US" sz="3282" dirty="0"/>
              <a:t> (e.g., set slide to 24" × 18" for a final 48" × 36" poster) and instruct the printer to enlarge by 200%. Adjust font sizes accordingly (they will double when enlarged).</a:t>
            </a:r>
          </a:p>
          <a:p>
            <a:pPr>
              <a:buNone/>
            </a:pPr>
            <a:r>
              <a:rPr lang="en-US" sz="3282" b="1" dirty="0"/>
              <a:t>3. Best Practices for Layout and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b="1" dirty="0"/>
              <a:t>Aspect ratio:</a:t>
            </a:r>
            <a:r>
              <a:rPr lang="en-US" sz="3282" dirty="0"/>
              <a:t> Stick to common ratios like 4:3 (e.g., 36" × 48") or 16:9 (wider formats) if specified.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Use one single slide for the entire poster.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Plan for </a:t>
            </a:r>
            <a:r>
              <a:rPr lang="en-US" sz="3282" b="1" dirty="0"/>
              <a:t>margins</a:t>
            </a:r>
            <a:r>
              <a:rPr lang="en-US" sz="3282" dirty="0"/>
              <a:t> (at least 0.5–1 inch on all sides) to avoid content being cut off during printing.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Typical layout: Title banner at top, 3–4 columns below (Introduction, Methods, Results, Conclusions).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Save frequently and export as PDF for printing to preserve formatting.</a:t>
            </a:r>
          </a:p>
          <a:p>
            <a:pPr>
              <a:buNone/>
            </a:pPr>
            <a:r>
              <a:rPr lang="en-US" sz="3282" b="1" dirty="0"/>
              <a:t>4. Printing Considerations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Confirm with your printer (university service, FedEx, etc.) about roll width limits (often 42" max on one side).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Test a small proof print if possible.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82" dirty="0"/>
              <a:t>Bring push pins or Velcro as a backup for mounting, typically provided by the conference.</a:t>
            </a:r>
          </a:p>
          <a:p>
            <a:pPr>
              <a:buNone/>
            </a:pPr>
            <a:endParaRPr lang="en-US" sz="3282" dirty="0"/>
          </a:p>
          <a:p>
            <a:pPr>
              <a:buNone/>
            </a:pPr>
            <a:r>
              <a:rPr lang="en-US" sz="3282" dirty="0"/>
              <a:t>Following these steps ensures your poster fits the board perfectly and looks professional. If your conference provides a PowerPoint template, download and use it as it will already have the correct size set. Good luck with your presentation!</a:t>
            </a:r>
          </a:p>
        </p:txBody>
      </p:sp>
      <p:graphicFrame>
        <p:nvGraphicFramePr>
          <p:cNvPr id="4" name="Table 62">
            <a:extLst>
              <a:ext uri="{FF2B5EF4-FFF2-40B4-BE49-F238E27FC236}">
                <a16:creationId xmlns:a16="http://schemas.microsoft.com/office/drawing/2014/main" id="{DF5C2FB6-F947-D574-D09E-D9462AB0D3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267787"/>
              </p:ext>
            </p:extLst>
          </p:nvPr>
        </p:nvGraphicFramePr>
        <p:xfrm>
          <a:off x="29728197" y="2950191"/>
          <a:ext cx="14011534" cy="7206219"/>
        </p:xfrm>
        <a:graphic>
          <a:graphicData uri="http://schemas.openxmlformats.org/drawingml/2006/table">
            <a:tbl>
              <a:tblPr firstRow="1"/>
              <a:tblGrid>
                <a:gridCol w="14011534">
                  <a:extLst>
                    <a:ext uri="{9D8B030D-6E8A-4147-A177-3AD203B41FA5}">
                      <a16:colId xmlns:a16="http://schemas.microsoft.com/office/drawing/2014/main" val="1239584093"/>
                    </a:ext>
                  </a:extLst>
                </a:gridCol>
              </a:tblGrid>
              <a:tr h="1008339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3200" dirty="0"/>
                        <a:t>Table 1.  </a:t>
                      </a:r>
                      <a:r>
                        <a:rPr lang="en-GB" sz="3200" baseline="0" dirty="0"/>
                        <a:t>XX Patient Office Visit Timeline: </a:t>
                      </a:r>
                    </a:p>
                    <a:p>
                      <a:r>
                        <a:rPr lang="en-GB" sz="3200" baseline="0" dirty="0"/>
                        <a:t>Example of a Table format which could be used many ways</a:t>
                      </a:r>
                    </a:p>
                  </a:txBody>
                  <a:tcPr marL="137160" marT="64008" marB="64008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28987"/>
                  </a:ext>
                </a:extLst>
              </a:tr>
              <a:tr h="5750404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21917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900" b="1" i="0" u="none" strike="noStrike" kern="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cs typeface="Calibri" panose="020F0502020204030204" pitchFamily="34" charset="0"/>
                      </a:endParaRPr>
                    </a:p>
                  </a:txBody>
                  <a:tcPr marL="73078" marR="73078" marT="36539" marB="36539">
                    <a:lnL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77312"/>
                  </a:ext>
                </a:extLst>
              </a:tr>
              <a:tr h="352439">
                <a:tc>
                  <a:txBody>
                    <a:bodyPr/>
                    <a:lstStyle>
                      <a:lvl1pPr marL="0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17312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3462467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51937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6924934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86561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0387401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2118635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13849868" algn="l" defTabSz="3462467" rtl="0" eaLnBrk="1" latinLnBrk="0" hangingPunct="1">
                        <a:defRPr sz="6816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938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36539" marB="365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62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65646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C7500E0-0D21-E228-4D89-2F992BBEA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910090"/>
              </p:ext>
            </p:extLst>
          </p:nvPr>
        </p:nvGraphicFramePr>
        <p:xfrm>
          <a:off x="29728196" y="4431559"/>
          <a:ext cx="13159853" cy="5191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4670">
                  <a:extLst>
                    <a:ext uri="{9D8B030D-6E8A-4147-A177-3AD203B41FA5}">
                      <a16:colId xmlns:a16="http://schemas.microsoft.com/office/drawing/2014/main" val="3912726427"/>
                    </a:ext>
                  </a:extLst>
                </a:gridCol>
                <a:gridCol w="6586390">
                  <a:extLst>
                    <a:ext uri="{9D8B030D-6E8A-4147-A177-3AD203B41FA5}">
                      <a16:colId xmlns:a16="http://schemas.microsoft.com/office/drawing/2014/main" val="3668247101"/>
                    </a:ext>
                  </a:extLst>
                </a:gridCol>
                <a:gridCol w="5008793">
                  <a:extLst>
                    <a:ext uri="{9D8B030D-6E8A-4147-A177-3AD203B41FA5}">
                      <a16:colId xmlns:a16="http://schemas.microsoft.com/office/drawing/2014/main" val="3138344300"/>
                    </a:ext>
                  </a:extLst>
                </a:gridCol>
              </a:tblGrid>
              <a:tr h="804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00" dirty="0">
                          <a:effectLst/>
                        </a:rPr>
                        <a:t>Date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00" dirty="0">
                          <a:effectLst/>
                        </a:rPr>
                        <a:t>Prominent Symptoms Reported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00" dirty="0">
                          <a:effectLst/>
                        </a:rPr>
                        <a:t>Treatment Prescribed / Procedure 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5606151"/>
                  </a:ext>
                </a:extLst>
              </a:tr>
              <a:tr h="454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Initial Visit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XXXXX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078541"/>
                  </a:ext>
                </a:extLst>
              </a:tr>
              <a:tr h="454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Arial Unicode MS"/>
                          <a:cs typeface="Arial" panose="020B0604020202020204" pitchFamily="34" charset="0"/>
                        </a:rPr>
                        <a:t>XX Month Visit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413844"/>
                  </a:ext>
                </a:extLst>
              </a:tr>
              <a:tr h="11232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 Month Visit 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XXXXXX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6369496"/>
                  </a:ext>
                </a:extLst>
              </a:tr>
              <a:tr h="16819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Arial Unicode MS"/>
                          <a:cs typeface="Arial" panose="020B0604020202020204" pitchFamily="34" charset="0"/>
                        </a:rPr>
                        <a:t>XX Month Visit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XXX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1861755"/>
                  </a:ext>
                </a:extLst>
              </a:tr>
              <a:tr h="45454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*Section for acronyms, additional detail, etc.</a:t>
                      </a:r>
                      <a:endParaRPr lang="en-US" sz="1400" b="0" kern="1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46138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524E645F-DE90-4FDF-A76E-BEC51D9C0A47}"/>
              </a:ext>
            </a:extLst>
          </p:cNvPr>
          <p:cNvSpPr txBox="1">
            <a:spLocks/>
          </p:cNvSpPr>
          <p:nvPr/>
        </p:nvSpPr>
        <p:spPr>
          <a:xfrm>
            <a:off x="29728196" y="15376356"/>
            <a:ext cx="13703242" cy="5738340"/>
          </a:xfrm>
          <a:prstGeom prst="rect">
            <a:avLst/>
          </a:prstGeom>
          <a:solidFill>
            <a:schemeClr val="tx2">
              <a:lumMod val="60000"/>
              <a:lumOff val="40000"/>
              <a:alpha val="16000"/>
            </a:schemeClr>
          </a:solidFill>
        </p:spPr>
        <p:txBody>
          <a:bodyPr vert="horz" wrap="square" lIns="61142" tIns="122288" rIns="61142" bIns="122288" rtlCol="0">
            <a:spAutoFit/>
          </a:bodyPr>
          <a:lstStyle>
            <a:defPPr>
              <a:defRPr lang="en-US"/>
            </a:defPPr>
            <a:lvl1pPr indent="0" defTabSz="1737901">
              <a:lnSpc>
                <a:spcPct val="98000"/>
              </a:lnSpc>
              <a:spcBef>
                <a:spcPts val="1070"/>
              </a:spcBef>
              <a:spcAft>
                <a:spcPts val="0"/>
              </a:spcAft>
              <a:buClr>
                <a:srgbClr val="FFDC24"/>
              </a:buClr>
              <a:buFont typeface="Arial" panose="020B0604020202020204" pitchFamily="34" charset="0"/>
              <a:buNone/>
              <a:defRPr sz="4513" b="0" i="0" cap="none" baseline="0">
                <a:latin typeface="Calibri" panose="020F0502020204030204"/>
              </a:defRPr>
            </a:lvl1pPr>
            <a:lvl2pPr marL="0" indent="0" defTabSz="2598926">
              <a:lnSpc>
                <a:spcPct val="98000"/>
              </a:lnSpc>
              <a:spcBef>
                <a:spcPts val="400"/>
              </a:spcBef>
              <a:buClr>
                <a:schemeClr val="accent1"/>
              </a:buClr>
              <a:buFontTx/>
              <a:buNone/>
              <a:defRPr sz="2900" b="1"/>
            </a:lvl2pPr>
            <a:lvl3pPr marL="387984" lvl="2" indent="-387984" defTabSz="2598926">
              <a:lnSpc>
                <a:spcPct val="100000"/>
              </a:lnSpc>
              <a:spcBef>
                <a:spcPts val="400"/>
              </a:spcBef>
              <a:buClr>
                <a:srgbClr val="767676"/>
              </a:buClr>
              <a:buFont typeface="Arial" panose="020B0604020202020204" pitchFamily="34" charset="0"/>
              <a:buChar char="•"/>
              <a:defRPr sz="2872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defRPr>
            </a:lvl3pPr>
            <a:lvl4pPr marL="665096" lvl="3" indent="-414462" defTabSz="2598926">
              <a:lnSpc>
                <a:spcPct val="100000"/>
              </a:lnSpc>
              <a:spcBef>
                <a:spcPts val="400"/>
              </a:spcBef>
              <a:buClr>
                <a:srgbClr val="767676"/>
              </a:buClr>
              <a:buFont typeface="Calibri Light" panose="020F0302020204030204" pitchFamily="34" charset="0"/>
              <a:buChar char="–"/>
              <a:defRPr sz="2872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defRPr>
            </a:lvl4pPr>
            <a:lvl5pPr marL="901700" indent="-276225" defTabSz="2598926">
              <a:lnSpc>
                <a:spcPct val="98000"/>
              </a:lnSpc>
              <a:spcBef>
                <a:spcPts val="4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23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7147047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6pPr>
            <a:lvl7pPr marL="8446509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7pPr>
            <a:lvl8pPr marL="9745973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8pPr>
            <a:lvl9pPr marL="11045436" indent="-649732" defTabSz="2598926">
              <a:lnSpc>
                <a:spcPct val="90000"/>
              </a:lnSpc>
              <a:spcBef>
                <a:spcPts val="1421"/>
              </a:spcBef>
              <a:buFont typeface="Arial" panose="020B0604020202020204" pitchFamily="34" charset="0"/>
              <a:buChar char="•"/>
              <a:defRPr sz="5116"/>
            </a:lvl9pPr>
          </a:lstStyle>
          <a:p>
            <a:r>
              <a:rPr lang="en-US" dirty="0"/>
              <a:t>KEY TAKEAWAYS/ CLINICAL RELEVANCE</a:t>
            </a:r>
          </a:p>
          <a:p>
            <a:pPr marL="276307" indent="-276307" defTabSz="2598926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72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1</a:t>
            </a:r>
          </a:p>
          <a:p>
            <a:pPr marL="276307" indent="-276307" defTabSz="2598926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72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2</a:t>
            </a:r>
          </a:p>
          <a:p>
            <a:pPr marL="276307" indent="-276307" defTabSz="2598926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72" dirty="0">
                <a:latin typeface="Calibri Light" panose="020F0302020204030204" pitchFamily="34" charset="0"/>
                <a:cs typeface="Calibri Light" panose="020F0302020204030204" pitchFamily="34" charset="0"/>
              </a:rPr>
              <a:t>Summary bullet 3</a:t>
            </a:r>
          </a:p>
          <a:p>
            <a:pPr marL="276307" lvl="2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</a:pPr>
            <a:endParaRPr lang="en-US" dirty="0">
              <a:ea typeface="+mn-ea"/>
            </a:endParaRPr>
          </a:p>
          <a:p>
            <a:pPr marL="276307" lvl="2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</a:pPr>
            <a:endParaRPr lang="en-US" dirty="0">
              <a:ea typeface="+mn-ea"/>
            </a:endParaRPr>
          </a:p>
          <a:p>
            <a:pPr marL="276307" lvl="2" indent="-276307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</a:pPr>
            <a:endParaRPr lang="en-US" dirty="0">
              <a:ea typeface="+mn-ea"/>
            </a:endParaRP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94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31030</TotalTime>
  <Words>1000</Words>
  <Application>Microsoft Macintosh PowerPoint</Application>
  <PresentationFormat>Custom</PresentationFormat>
  <Paragraphs>116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Seal</dc:creator>
  <cp:lastModifiedBy>Clay Whorton</cp:lastModifiedBy>
  <cp:revision>66</cp:revision>
  <dcterms:created xsi:type="dcterms:W3CDTF">2023-04-13T16:40:34Z</dcterms:created>
  <dcterms:modified xsi:type="dcterms:W3CDTF">2026-01-27T02:25:19Z</dcterms:modified>
</cp:coreProperties>
</file>